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59" r:id="rId4"/>
    <p:sldId id="257" r:id="rId5"/>
    <p:sldId id="271" r:id="rId6"/>
    <p:sldId id="272" r:id="rId7"/>
    <p:sldId id="273" r:id="rId8"/>
    <p:sldId id="260" r:id="rId9"/>
    <p:sldId id="262" r:id="rId10"/>
    <p:sldId id="264" r:id="rId11"/>
    <p:sldId id="263" r:id="rId12"/>
    <p:sldId id="266" r:id="rId13"/>
    <p:sldId id="267" r:id="rId14"/>
    <p:sldId id="268" r:id="rId15"/>
    <p:sldId id="270" r:id="rId16"/>
  </p:sldIdLst>
  <p:sldSz cx="9144000" cy="6858000" type="screen4x3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82295" autoAdjust="0"/>
  </p:normalViewPr>
  <p:slideViewPr>
    <p:cSldViewPr>
      <p:cViewPr>
        <p:scale>
          <a:sx n="60" d="100"/>
          <a:sy n="60" d="100"/>
        </p:scale>
        <p:origin x="-1458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0425" tIns="45213" rIns="90425" bIns="4521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0425" tIns="45213" rIns="90425" bIns="45213" rtlCol="0"/>
          <a:lstStyle>
            <a:lvl1pPr algn="r">
              <a:defRPr sz="1200"/>
            </a:lvl1pPr>
          </a:lstStyle>
          <a:p>
            <a:fld id="{83E1767E-5B0A-4655-8FE3-657B2ECC0CEC}" type="datetimeFigureOut">
              <a:rPr lang="en-GB" smtClean="0"/>
              <a:t>03/06/2014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0425" tIns="45213" rIns="90425" bIns="4521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0425" tIns="45213" rIns="90425" bIns="45213" rtlCol="0" anchor="b"/>
          <a:lstStyle>
            <a:lvl1pPr algn="r">
              <a:defRPr sz="1200"/>
            </a:lvl1pPr>
          </a:lstStyle>
          <a:p>
            <a:fld id="{B4B2F4F7-8ADD-490E-9756-F98256D29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380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0425" tIns="45213" rIns="90425" bIns="4521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0425" tIns="45213" rIns="90425" bIns="45213" rtlCol="0"/>
          <a:lstStyle>
            <a:lvl1pPr algn="r">
              <a:defRPr sz="1200"/>
            </a:lvl1pPr>
          </a:lstStyle>
          <a:p>
            <a:fld id="{FBD1F462-BFC8-4B04-96AE-95B9EAA426DF}" type="datetimeFigureOut">
              <a:rPr lang="en-GB" smtClean="0"/>
              <a:t>03/06/2014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25" tIns="45213" rIns="90425" bIns="4521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6"/>
            <a:ext cx="5335270" cy="4442698"/>
          </a:xfrm>
          <a:prstGeom prst="rect">
            <a:avLst/>
          </a:prstGeom>
        </p:spPr>
        <p:txBody>
          <a:bodyPr vert="horz" lIns="90425" tIns="45213" rIns="90425" bIns="4521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0425" tIns="45213" rIns="90425" bIns="4521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0425" tIns="45213" rIns="90425" bIns="45213" rtlCol="0" anchor="b"/>
          <a:lstStyle>
            <a:lvl1pPr algn="r">
              <a:defRPr sz="1200"/>
            </a:lvl1pPr>
          </a:lstStyle>
          <a:p>
            <a:fld id="{13E7810A-4DF8-4166-9F2E-52E7E76F4A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387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7810A-4DF8-4166-9F2E-52E7E76F4A6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0733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7810A-4DF8-4166-9F2E-52E7E76F4A6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5455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7810A-4DF8-4166-9F2E-52E7E76F4A6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2490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7810A-4DF8-4166-9F2E-52E7E76F4A6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0631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7810A-4DF8-4166-9F2E-52E7E76F4A6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0585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7810A-4DF8-4166-9F2E-52E7E76F4A6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929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7810A-4DF8-4166-9F2E-52E7E76F4A6C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442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7810A-4DF8-4166-9F2E-52E7E76F4A6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602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7810A-4DF8-4166-9F2E-52E7E76F4A6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459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7810A-4DF8-4166-9F2E-52E7E76F4A6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820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7810A-4DF8-4166-9F2E-52E7E76F4A6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756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7810A-4DF8-4166-9F2E-52E7E76F4A6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799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7810A-4DF8-4166-9F2E-52E7E76F4A6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799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7810A-4DF8-4166-9F2E-52E7E76F4A6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036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7810A-4DF8-4166-9F2E-52E7E76F4A6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86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E42B-437C-4807-92A3-B9EA740EBEEF}" type="datetimeFigureOut">
              <a:rPr lang="en-GB" smtClean="0"/>
              <a:t>03/06/2014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7E372-9A32-4162-A91B-6EAC70ED8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08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E42B-437C-4807-92A3-B9EA740EBEEF}" type="datetimeFigureOut">
              <a:rPr lang="en-GB" smtClean="0"/>
              <a:t>03/06/2014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7E372-9A32-4162-A91B-6EAC70ED8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62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E42B-437C-4807-92A3-B9EA740EBEEF}" type="datetimeFigureOut">
              <a:rPr lang="en-GB" smtClean="0"/>
              <a:t>03/06/2014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7E372-9A32-4162-A91B-6EAC70ED8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83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E42B-437C-4807-92A3-B9EA740EBEEF}" type="datetimeFigureOut">
              <a:rPr lang="en-GB" smtClean="0"/>
              <a:t>03/06/2014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7E372-9A32-4162-A91B-6EAC70ED8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39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E42B-437C-4807-92A3-B9EA740EBEEF}" type="datetimeFigureOut">
              <a:rPr lang="en-GB" smtClean="0"/>
              <a:t>03/06/2014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7E372-9A32-4162-A91B-6EAC70ED8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85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E42B-437C-4807-92A3-B9EA740EBEEF}" type="datetimeFigureOut">
              <a:rPr lang="en-GB" smtClean="0"/>
              <a:t>03/06/2014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7E372-9A32-4162-A91B-6EAC70ED8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40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E42B-437C-4807-92A3-B9EA740EBEEF}" type="datetimeFigureOut">
              <a:rPr lang="en-GB" smtClean="0"/>
              <a:t>03/06/2014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7E372-9A32-4162-A91B-6EAC70ED8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467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E42B-437C-4807-92A3-B9EA740EBEEF}" type="datetimeFigureOut">
              <a:rPr lang="en-GB" smtClean="0"/>
              <a:t>03/06/2014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7E372-9A32-4162-A91B-6EAC70ED8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2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E42B-437C-4807-92A3-B9EA740EBEEF}" type="datetimeFigureOut">
              <a:rPr lang="en-GB" smtClean="0"/>
              <a:t>03/06/2014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7E372-9A32-4162-A91B-6EAC70ED8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172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E42B-437C-4807-92A3-B9EA740EBEEF}" type="datetimeFigureOut">
              <a:rPr lang="en-GB" smtClean="0"/>
              <a:t>03/06/2014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7E372-9A32-4162-A91B-6EAC70ED8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772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E42B-437C-4807-92A3-B9EA740EBEEF}" type="datetimeFigureOut">
              <a:rPr lang="en-GB" smtClean="0"/>
              <a:t>03/06/2014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7E372-9A32-4162-A91B-6EAC70ED8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947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BE42B-437C-4807-92A3-B9EA740EBEEF}" type="datetimeFigureOut">
              <a:rPr lang="en-GB" smtClean="0"/>
              <a:t>03/06/2014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7E372-9A32-4162-A91B-6EAC70ED8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108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Word_Document1.docx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Self-reported walking speed: </a:t>
            </a:r>
            <a:br>
              <a:rPr lang="en-GB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useful marker of physical performance among community-dwelling older people?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645024"/>
            <a:ext cx="7848872" cy="3024336"/>
          </a:xfrm>
        </p:spPr>
        <p:txBody>
          <a:bodyPr>
            <a:norm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 Westbury</a:t>
            </a:r>
            <a:r>
              <a:rPr lang="en-GB" altLang="en-US" sz="2200" baseline="30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GB" altLang="en-US" sz="2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HE </a:t>
            </a:r>
            <a:r>
              <a:rPr lang="en-GB" altLang="en-US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Syddall</a:t>
            </a:r>
            <a:r>
              <a:rPr lang="en-GB" altLang="en-US" sz="2200" baseline="30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GB" altLang="en-US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GB" altLang="en-US" sz="2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 </a:t>
            </a:r>
            <a:r>
              <a:rPr lang="en-GB" altLang="en-US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Cooper</a:t>
            </a:r>
            <a:r>
              <a:rPr lang="en-GB" altLang="en-US" sz="2200" baseline="30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GB" altLang="en-US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 </a:t>
            </a:r>
            <a:r>
              <a:rPr lang="en-GB" altLang="en-US" sz="22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Aihie</a:t>
            </a:r>
            <a:r>
              <a:rPr lang="en-GB" altLang="en-US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altLang="en-US" sz="2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Sayer</a:t>
            </a:r>
            <a:r>
              <a:rPr lang="en-GB" altLang="en-US" sz="2200" baseline="30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1,2</a:t>
            </a:r>
            <a:endParaRPr lang="en-GB" altLang="en-US" sz="2200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55000"/>
              </a:lnSpc>
              <a:spcBef>
                <a:spcPct val="50000"/>
              </a:spcBef>
            </a:pPr>
            <a:endParaRPr lang="en-GB" altLang="en-US" sz="2400" i="1" baseline="300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55000"/>
              </a:lnSpc>
              <a:spcBef>
                <a:spcPct val="50000"/>
              </a:spcBef>
            </a:pPr>
            <a:r>
              <a:rPr lang="en-GB" altLang="en-US" sz="2000" i="1" baseline="30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</a:t>
            </a:r>
            <a:r>
              <a:rPr lang="en-GB" sz="200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MRC </a:t>
            </a:r>
            <a:r>
              <a:rPr lang="en-GB" sz="2000" i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Lifecourse</a:t>
            </a:r>
            <a:r>
              <a:rPr lang="en-GB" sz="200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Epidemiology </a:t>
            </a:r>
            <a:r>
              <a:rPr lang="en-GB" sz="20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Unit</a:t>
            </a:r>
            <a:endParaRPr lang="en-GB" altLang="en-US" sz="2000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55000"/>
              </a:lnSpc>
              <a:spcBef>
                <a:spcPct val="50000"/>
              </a:spcBef>
            </a:pPr>
            <a:r>
              <a:rPr lang="en-GB" altLang="en-US" sz="2000" i="1" baseline="30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GB" altLang="en-US" sz="2000" i="1" baseline="30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altLang="en-US" sz="200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Academic Geriatric Medicine, </a:t>
            </a:r>
            <a:r>
              <a:rPr lang="en-GB" altLang="en-US" sz="20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University of Southampton </a:t>
            </a:r>
            <a:r>
              <a:rPr lang="en-GB" alt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</a:t>
            </a:r>
            <a:r>
              <a:rPr lang="en-GB" altLang="en-US" sz="2000" i="1" dirty="0">
                <a:solidFill>
                  <a:schemeClr val="bg1"/>
                </a:solidFill>
                <a:latin typeface="Arial" charset="0"/>
              </a:rPr>
              <a:t>Southampton</a:t>
            </a:r>
          </a:p>
          <a:p>
            <a:endParaRPr lang="en-GB" dirty="0" smtClean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179389" y="5949280"/>
            <a:ext cx="2016347" cy="682608"/>
            <a:chOff x="6228184" y="5661248"/>
            <a:chExt cx="2518682" cy="936048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6257328" y="5733256"/>
              <a:ext cx="2448272" cy="792088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accent2"/>
              </a:solidFill>
              <a:round/>
              <a:headEnd/>
              <a:tailEnd/>
            </a:ln>
          </p:spPr>
          <p:txBody>
            <a:bodyPr wrap="none" bIns="0">
              <a:spAutoFit/>
            </a:bodyPr>
            <a:lstStyle/>
            <a:p>
              <a:endParaRPr lang="en-US"/>
            </a:p>
          </p:txBody>
        </p:sp>
        <p:pic>
          <p:nvPicPr>
            <p:cNvPr id="6" name="Picture 5" descr="WG10-RGB-LEU.jpg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CF9"/>
                </a:clrFrom>
                <a:clrTo>
                  <a:srgbClr val="FFFCF9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228184" y="5661248"/>
              <a:ext cx="2518682" cy="936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6071118"/>
            <a:ext cx="2160240" cy="473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8" descr="a&amp;hlogomed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3" y="5865567"/>
            <a:ext cx="1728192" cy="71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HCS-logo colou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932040" y="5949280"/>
            <a:ext cx="1329631" cy="771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3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16" y="188640"/>
            <a:ext cx="9145016" cy="850106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defRPr/>
            </a:pPr>
            <a:r>
              <a:rPr lang="en-GB" sz="2800" kern="0" dirty="0" smtClean="0">
                <a:solidFill>
                  <a:srgbClr val="766A62"/>
                </a:solidFill>
                <a:latin typeface="Verdana"/>
              </a:rPr>
              <a:t>Results: associations with clinical characteristics</a:t>
            </a:r>
            <a:endParaRPr lang="en-GB" sz="2800" kern="0" dirty="0">
              <a:solidFill>
                <a:srgbClr val="766A62"/>
              </a:solidFill>
              <a:latin typeface="Verdana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123396"/>
              </p:ext>
            </p:extLst>
          </p:nvPr>
        </p:nvGraphicFramePr>
        <p:xfrm>
          <a:off x="539552" y="1383941"/>
          <a:ext cx="8208912" cy="4853370"/>
        </p:xfrm>
        <a:graphic>
          <a:graphicData uri="http://schemas.openxmlformats.org/drawingml/2006/table">
            <a:tbl>
              <a:tblPr firstRow="1" firstCol="1" bandRow="1"/>
              <a:tblGrid>
                <a:gridCol w="2664296"/>
                <a:gridCol w="1296144"/>
                <a:gridCol w="1440160"/>
                <a:gridCol w="1512168"/>
                <a:gridCol w="1296144"/>
              </a:tblGrid>
              <a:tr h="47525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Clinical </a:t>
                      </a: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characteristic</a:t>
                      </a:r>
                      <a:endParaRPr lang="en-GB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Men</a:t>
                      </a:r>
                      <a:endParaRPr lang="en-GB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Women</a:t>
                      </a:r>
                      <a:endParaRPr lang="en-GB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4565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Measured</a:t>
                      </a:r>
                      <a:endParaRPr lang="en-GB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Self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reported</a:t>
                      </a:r>
                      <a:endParaRPr lang="en-GB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Measured</a:t>
                      </a:r>
                      <a:endParaRPr lang="en-GB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Self</a:t>
                      </a:r>
                      <a:r>
                        <a:rPr lang="en-GB" sz="1800" baseline="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reported </a:t>
                      </a:r>
                      <a:endParaRPr lang="en-GB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Hypertension</a:t>
                      </a:r>
                      <a:endParaRPr lang="en-GB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A3E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✓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A3E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✓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A3E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✓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A3E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✓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Ischaemic heart disease</a:t>
                      </a:r>
                      <a:endParaRPr lang="en-GB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✗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✓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A3E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✓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A3E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✓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Fracture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history</a:t>
                      </a:r>
                      <a:endParaRPr lang="en-GB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A3E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✗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008A3E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✗</a:t>
                      </a:r>
                      <a:endParaRPr lang="en-GB" sz="2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008A3E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✗</a:t>
                      </a:r>
                      <a:endParaRPr lang="en-GB" sz="2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A3E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✗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Diabetes</a:t>
                      </a:r>
                      <a:endParaRPr lang="en-GB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A3E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✓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A3E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✓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✗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✓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aseline="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hysical</a:t>
                      </a:r>
                      <a:r>
                        <a:rPr lang="en-GB" sz="1600" baseline="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function</a:t>
                      </a:r>
                      <a:endParaRPr lang="en-GB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A3E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✓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A3E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✓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A3E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✓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A3E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✓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Bronchitis</a:t>
                      </a:r>
                      <a:endParaRPr lang="en-GB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✗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✓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A3E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✗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A3E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✗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Number 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 systems medicated  </a:t>
                      </a:r>
                      <a:endParaRPr lang="en-GB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A3E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✓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A3E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✓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A3E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✓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008A3E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✓</a:t>
                      </a:r>
                      <a:endParaRPr lang="en-GB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38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10888" y="130622"/>
            <a:ext cx="9145016" cy="850106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defRPr/>
            </a:pPr>
            <a:r>
              <a:rPr lang="en-GB" sz="2400" kern="0" dirty="0" smtClean="0">
                <a:solidFill>
                  <a:srgbClr val="766A62"/>
                </a:solidFill>
                <a:latin typeface="Verdana"/>
              </a:rPr>
              <a:t>Results: 10 year mortality according to walking speed</a:t>
            </a:r>
            <a:endParaRPr lang="en-GB" sz="2400" kern="0" dirty="0">
              <a:solidFill>
                <a:srgbClr val="766A62"/>
              </a:solidFill>
              <a:latin typeface="Verdana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367" y="1138337"/>
            <a:ext cx="8100000" cy="589090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4716016" y="1138337"/>
            <a:ext cx="0" cy="56582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69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5973"/>
            <a:ext cx="8229600" cy="370527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elf-reported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walking speed 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was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strongly associated with measured walking 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speed.</a:t>
            </a:r>
          </a:p>
          <a:p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elf-reported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measured walking speeds were similarly associated with clinical characteristics 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mortality among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men and 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women who participated in HCS.</a:t>
            </a:r>
          </a:p>
          <a:p>
            <a:endParaRPr lang="en-GB" b="1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533" y="836712"/>
            <a:ext cx="91450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GB" sz="3200" kern="0" dirty="0" smtClean="0">
                <a:solidFill>
                  <a:srgbClr val="766A62"/>
                </a:solidFill>
                <a:latin typeface="Verdana"/>
              </a:rPr>
              <a:t>Key findings</a:t>
            </a:r>
            <a:endParaRPr lang="en-GB" sz="3200" kern="0" dirty="0">
              <a:solidFill>
                <a:srgbClr val="766A62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5214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67544" y="980728"/>
            <a:ext cx="4040188" cy="639762"/>
          </a:xfrm>
        </p:spPr>
        <p:txBody>
          <a:bodyPr anchor="ctr">
            <a:normAutofit/>
          </a:bodyPr>
          <a:lstStyle/>
          <a:p>
            <a:pPr algn="ctr"/>
            <a:r>
              <a:rPr lang="en-GB" sz="2300" b="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Strengths</a:t>
            </a:r>
            <a:endParaRPr lang="en-GB" sz="2300" b="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7544" y="1628800"/>
            <a:ext cx="4040188" cy="460851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obtained from large cohort and were rigorously collected </a:t>
            </a:r>
          </a:p>
          <a:p>
            <a:pPr>
              <a:spcAft>
                <a:spcPts val="1200"/>
              </a:spcAft>
            </a:pP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Participants comparable with those in the Health Survey for England  - results are </a:t>
            </a:r>
            <a:r>
              <a:rPr lang="en-GB" sz="21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generalisable</a:t>
            </a: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en-GB" sz="21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Syddall</a:t>
            </a: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et al., 2005). </a:t>
            </a:r>
          </a:p>
          <a:p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Analysis adjusted for potential confounders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4008" y="1052736"/>
            <a:ext cx="4041775" cy="639762"/>
          </a:xfrm>
        </p:spPr>
        <p:txBody>
          <a:bodyPr anchor="ctr">
            <a:normAutofit/>
          </a:bodyPr>
          <a:lstStyle/>
          <a:p>
            <a:pPr algn="ctr"/>
            <a:r>
              <a:rPr lang="en-GB" sz="2300" b="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Weaknesses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4008" y="1628800"/>
            <a:ext cx="4041775" cy="4281339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</a:t>
            </a: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ealthy </a:t>
            </a: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participant effect </a:t>
            </a:r>
            <a:endParaRPr lang="en-GB" sz="21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According to protocol, a small </a:t>
            </a: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number </a:t>
            </a: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HCS men </a:t>
            </a: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(n=37) and women (n=32) who </a:t>
            </a: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completed the </a:t>
            </a: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metre walk test </a:t>
            </a: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 the use of an assistive device were excluded from the analysis.</a:t>
            </a:r>
            <a:endParaRPr lang="en-GB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501650"/>
          </a:xfrm>
        </p:spPr>
        <p:txBody>
          <a:bodyPr/>
          <a:lstStyle/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SYDDALL et al., 2005</a:t>
            </a:r>
            <a:r>
              <a:rPr lang="en-US" sz="1400" dirty="0">
                <a:solidFill>
                  <a:schemeClr val="tx1"/>
                </a:solidFill>
              </a:rPr>
              <a:t>. Cohort profile: the Hertfordshire cohort study. </a:t>
            </a:r>
            <a:r>
              <a:rPr lang="en-US" sz="1400" i="1" dirty="0" err="1">
                <a:solidFill>
                  <a:schemeClr val="tx1"/>
                </a:solidFill>
              </a:rPr>
              <a:t>Int.J.Epidemiol</a:t>
            </a:r>
            <a:r>
              <a:rPr lang="en-US" sz="1400" i="1" dirty="0">
                <a:solidFill>
                  <a:schemeClr val="tx1"/>
                </a:solidFill>
              </a:rPr>
              <a:t>.,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34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4533" y="188640"/>
            <a:ext cx="91450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GB" sz="3200" kern="0" dirty="0" smtClean="0">
                <a:solidFill>
                  <a:srgbClr val="766A62"/>
                </a:solidFill>
                <a:latin typeface="Verdana"/>
              </a:rPr>
              <a:t>Discussion</a:t>
            </a:r>
            <a:endParaRPr lang="en-GB" sz="3200" kern="0" dirty="0">
              <a:solidFill>
                <a:srgbClr val="766A62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5642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 study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investigate whether self-reported walking speed is a useful marker of measured walking speed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Results require replication, particularly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among groups of 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older men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women in whom frailty and the use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assistive 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devices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likely to be greater.</a:t>
            </a:r>
          </a:p>
          <a:p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Self-reported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walking speed could serve as a useful marker of physical performance 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 measurement of walking speed is not feasible.</a:t>
            </a:r>
          </a:p>
          <a:p>
            <a:endParaRPr lang="en-GB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533" y="562670"/>
            <a:ext cx="91450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GB" sz="3200" kern="0" dirty="0" smtClean="0">
                <a:solidFill>
                  <a:srgbClr val="766A62"/>
                </a:solidFill>
                <a:latin typeface="Verdana"/>
              </a:rPr>
              <a:t>Conclusion</a:t>
            </a:r>
            <a:endParaRPr lang="en-GB" sz="3200" kern="0" dirty="0">
              <a:solidFill>
                <a:srgbClr val="766A62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93912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Study participants</a:t>
            </a:r>
          </a:p>
          <a:p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Hertfordshire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GPs</a:t>
            </a:r>
          </a:p>
          <a:p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Hertfordshire Cohort Study Team </a:t>
            </a:r>
          </a:p>
          <a:p>
            <a:endParaRPr lang="en-GB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 Holly </a:t>
            </a:r>
            <a:r>
              <a:rPr lang="en-GB" sz="2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Syddall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 Prof </a:t>
            </a:r>
            <a:r>
              <a:rPr lang="en-GB" sz="2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Avan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Aihie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Sayer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 Prof Cyrus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Cooper</a:t>
            </a:r>
          </a:p>
          <a:p>
            <a:endParaRPr lang="en-GB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Funding: </a:t>
            </a:r>
          </a:p>
          <a:p>
            <a:pPr lvl="1"/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Medical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Research Council </a:t>
            </a:r>
            <a:endParaRPr lang="en-GB" sz="2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University of Southampton UK</a:t>
            </a:r>
          </a:p>
        </p:txBody>
      </p: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251397" y="5970182"/>
            <a:ext cx="2016347" cy="682608"/>
            <a:chOff x="6228184" y="5661248"/>
            <a:chExt cx="2518682" cy="936048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6257328" y="5733256"/>
              <a:ext cx="2448272" cy="792088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accent2"/>
              </a:solidFill>
              <a:round/>
              <a:headEnd/>
              <a:tailEnd/>
            </a:ln>
          </p:spPr>
          <p:txBody>
            <a:bodyPr wrap="none" bIns="0">
              <a:spAutoFit/>
            </a:bodyPr>
            <a:lstStyle/>
            <a:p>
              <a:endParaRPr lang="en-US"/>
            </a:p>
          </p:txBody>
        </p:sp>
        <p:pic>
          <p:nvPicPr>
            <p:cNvPr id="8" name="Picture 7" descr="WG10-RGB-LEU.jpg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CF9"/>
                </a:clrFrom>
                <a:clrTo>
                  <a:srgbClr val="FFFCF9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228184" y="5661248"/>
              <a:ext cx="2518682" cy="936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6092020"/>
            <a:ext cx="2160240" cy="473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8" descr="a&amp;hlogomed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801" y="5886469"/>
            <a:ext cx="1728192" cy="71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HCS-logo colou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4048" y="5970182"/>
            <a:ext cx="1329631" cy="771186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176933" y="476672"/>
            <a:ext cx="91450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GB" sz="3200" kern="0" dirty="0">
                <a:solidFill>
                  <a:srgbClr val="766A62"/>
                </a:solidFill>
                <a:latin typeface="Verdana"/>
              </a:rPr>
              <a:t>Acknowledgements</a:t>
            </a:r>
          </a:p>
        </p:txBody>
      </p:sp>
    </p:spTree>
    <p:extLst>
      <p:ext uri="{BB962C8B-B14F-4D97-AF65-F5344CB8AC3E}">
        <p14:creationId xmlns:p14="http://schemas.microsoft.com/office/powerpoint/2010/main" val="215684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Slow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measured walking speed among older people is a risk factor for disability, cognitive decline and 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mortality and a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key component of the definitions for frailty and </a:t>
            </a:r>
            <a:r>
              <a:rPr lang="en-GB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sarcopenia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GB" sz="2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Guralnik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first used measured walking speed in 1994 as part of a physical performance assessment. </a:t>
            </a:r>
          </a:p>
          <a:p>
            <a:pPr>
              <a:spcAft>
                <a:spcPts val="600"/>
              </a:spcAft>
            </a:pP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 measurement of walking speed in epidemiological studies has become common.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501650"/>
          </a:xfrm>
        </p:spPr>
        <p:txBody>
          <a:bodyPr/>
          <a:lstStyle/>
          <a:p>
            <a:pPr algn="l"/>
            <a:r>
              <a:rPr lang="en-GB" sz="1400" dirty="0" err="1" smtClean="0">
                <a:solidFill>
                  <a:schemeClr val="tx1"/>
                </a:solidFill>
              </a:rPr>
              <a:t>Guralnik</a:t>
            </a:r>
            <a:r>
              <a:rPr lang="en-GB" sz="1400" dirty="0" smtClean="0">
                <a:solidFill>
                  <a:schemeClr val="tx1"/>
                </a:solidFill>
              </a:rPr>
              <a:t> et al., 1994.,A </a:t>
            </a:r>
            <a:r>
              <a:rPr lang="en-GB" sz="1400" dirty="0">
                <a:solidFill>
                  <a:schemeClr val="tx1"/>
                </a:solidFill>
              </a:rPr>
              <a:t>short physical performance battery assessing lower extremity function: association with self-reported disability and prediction of mortality and nursing home admission. </a:t>
            </a:r>
            <a:r>
              <a:rPr lang="en-GB" sz="1400" i="1" dirty="0">
                <a:solidFill>
                  <a:schemeClr val="tx1"/>
                </a:solidFill>
              </a:rPr>
              <a:t>J </a:t>
            </a:r>
            <a:r>
              <a:rPr lang="en-GB" sz="1400" i="1" dirty="0" err="1">
                <a:solidFill>
                  <a:schemeClr val="tx1"/>
                </a:solidFill>
              </a:rPr>
              <a:t>Gerontol</a:t>
            </a:r>
            <a:r>
              <a:rPr lang="en-GB" sz="1400" i="1" dirty="0">
                <a:solidFill>
                  <a:schemeClr val="tx1"/>
                </a:solidFill>
              </a:rPr>
              <a:t>,</a:t>
            </a:r>
            <a:r>
              <a:rPr lang="en-GB" sz="1400" dirty="0">
                <a:solidFill>
                  <a:schemeClr val="tx1"/>
                </a:solidFill>
              </a:rPr>
              <a:t> 49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3448" y="20996"/>
            <a:ext cx="91440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endParaRPr lang="en-GB" sz="3600" kern="0" dirty="0" smtClean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200" kern="0" dirty="0" smtClean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200" kern="0" dirty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200" kern="0" dirty="0" smtClean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r>
              <a:rPr lang="en-GB" sz="3200" kern="0" dirty="0" smtClean="0">
                <a:solidFill>
                  <a:srgbClr val="766A62"/>
                </a:solidFill>
                <a:latin typeface="Verdana"/>
                <a:ea typeface="+mj-ea"/>
                <a:cs typeface="+mj-cs"/>
              </a:rPr>
              <a:t>Background</a:t>
            </a:r>
            <a:endParaRPr lang="en-GB" sz="3200" kern="0" dirty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600" kern="0" dirty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238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752" y="1772816"/>
            <a:ext cx="8229600" cy="4525963"/>
          </a:xfrm>
        </p:spPr>
        <p:txBody>
          <a:bodyPr>
            <a:normAutofit/>
          </a:bodyPr>
          <a:lstStyle/>
          <a:p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Measurement of walking speed requires:</a:t>
            </a:r>
          </a:p>
          <a:p>
            <a:pPr lvl="1"/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rained observers</a:t>
            </a:r>
            <a:endParaRPr lang="en-GB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strict measurement protocol</a:t>
            </a:r>
          </a:p>
          <a:p>
            <a:pPr lvl="1"/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ace-to-face contact with participants</a:t>
            </a:r>
          </a:p>
          <a:p>
            <a:pPr lvl="1"/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hysically able participants</a:t>
            </a:r>
          </a:p>
          <a:p>
            <a:pPr lvl="1">
              <a:spcAft>
                <a:spcPts val="1800"/>
              </a:spcAft>
            </a:pP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space to set up a walking course</a:t>
            </a:r>
          </a:p>
          <a:p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Self-reported walking speed could be a useful alternative. </a:t>
            </a:r>
          </a:p>
          <a:p>
            <a:pPr marL="457200" lvl="1" indent="0">
              <a:buNone/>
            </a:pPr>
            <a:endParaRPr lang="en-GB" sz="2000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3448" y="20996"/>
            <a:ext cx="91440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endParaRPr lang="en-GB" sz="3600" kern="0" dirty="0" smtClean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200" kern="0" dirty="0" smtClean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200" kern="0" dirty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200" kern="0" dirty="0" smtClean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r>
              <a:rPr lang="en-GB" sz="3200" kern="0" dirty="0" smtClean="0">
                <a:solidFill>
                  <a:srgbClr val="766A62"/>
                </a:solidFill>
                <a:latin typeface="Verdana"/>
                <a:ea typeface="+mj-ea"/>
                <a:cs typeface="+mj-cs"/>
              </a:rPr>
              <a:t>Background</a:t>
            </a:r>
            <a:endParaRPr lang="en-GB" sz="3200" kern="0" dirty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600" kern="0" dirty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5800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399330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investigate whether self-reported walking speed is associated with measured walking speed</a:t>
            </a:r>
          </a:p>
          <a:p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investigate whether self-reported and measured walking speed are similarly associated with various clinical characteristics and mortality</a:t>
            </a:r>
          </a:p>
          <a:p>
            <a:endParaRPr lang="en-GB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3448" y="20996"/>
            <a:ext cx="91440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endParaRPr lang="en-GB" sz="3600" kern="0" dirty="0" smtClean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200" kern="0" dirty="0" smtClean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200" kern="0" dirty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200" kern="0" dirty="0" smtClean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r>
              <a:rPr lang="en-GB" sz="3200" kern="0" dirty="0" smtClean="0">
                <a:solidFill>
                  <a:srgbClr val="766A62"/>
                </a:solidFill>
                <a:latin typeface="Verdana"/>
                <a:ea typeface="+mj-ea"/>
                <a:cs typeface="+mj-cs"/>
              </a:rPr>
              <a:t>Objectives</a:t>
            </a:r>
            <a:endParaRPr lang="en-GB" sz="3200" kern="0" dirty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600" kern="0" dirty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2573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6224"/>
            <a:ext cx="8229600" cy="4637112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 used data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from 730 men and 999 women who participated in the Hertfordshire Cohort Study (HCS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</a:t>
            </a:r>
          </a:p>
          <a:p>
            <a:pPr>
              <a:spcAft>
                <a:spcPts val="1200"/>
              </a:spcAft>
            </a:pP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Walking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speed 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customary pace was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measured over 3 metres. </a:t>
            </a:r>
            <a:endParaRPr lang="en-GB" sz="2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Self reported walking speed was obtained by asking participants to rate their walking speed as:</a:t>
            </a:r>
          </a:p>
          <a:p>
            <a:pPr lvl="1"/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</a:t>
            </a: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nable to walk </a:t>
            </a:r>
          </a:p>
          <a:p>
            <a:pPr lvl="1"/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very slow</a:t>
            </a:r>
          </a:p>
          <a:p>
            <a:pPr lvl="1"/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troll at an easy pace</a:t>
            </a:r>
          </a:p>
          <a:p>
            <a:pPr lvl="1"/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ormal speed</a:t>
            </a:r>
          </a:p>
          <a:p>
            <a:pPr lvl="1"/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fairly brisk</a:t>
            </a:r>
          </a:p>
          <a:p>
            <a:pPr lvl="1"/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fast  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300192" y="63813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467544" y="3988788"/>
            <a:ext cx="4038600" cy="2437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5397949" y="3140968"/>
            <a:ext cx="3740224" cy="309634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4754132" y="4020232"/>
            <a:ext cx="4038600" cy="2406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-3448" y="20996"/>
            <a:ext cx="91440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endParaRPr lang="en-GB" sz="3600" kern="0" dirty="0" smtClean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200" kern="0" dirty="0" smtClean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200" kern="0" dirty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200" kern="0" dirty="0" smtClean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r>
              <a:rPr lang="en-GB" sz="3200" kern="0" dirty="0" smtClean="0">
                <a:solidFill>
                  <a:srgbClr val="766A62"/>
                </a:solidFill>
                <a:latin typeface="Verdana"/>
                <a:ea typeface="+mj-ea"/>
                <a:cs typeface="+mj-cs"/>
              </a:rPr>
              <a:t>Methods</a:t>
            </a:r>
            <a:endParaRPr lang="en-GB" sz="3200" kern="0" dirty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600" kern="0" dirty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861" y="4293096"/>
            <a:ext cx="1427519" cy="2256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13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3448" y="20996"/>
            <a:ext cx="91440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endParaRPr lang="en-GB" sz="3600" kern="0" dirty="0" smtClean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200" kern="0" dirty="0" smtClean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200" kern="0" dirty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200" kern="0" dirty="0" smtClean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r>
              <a:rPr lang="en-GB" sz="3200" kern="0" dirty="0" smtClean="0">
                <a:solidFill>
                  <a:srgbClr val="766A62"/>
                </a:solidFill>
                <a:latin typeface="Verdana"/>
                <a:ea typeface="+mj-ea"/>
                <a:cs typeface="+mj-cs"/>
              </a:rPr>
              <a:t>Methods</a:t>
            </a:r>
            <a:endParaRPr lang="en-GB" sz="3200" kern="0" dirty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600" kern="0" dirty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741987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Cross-sectional associations between clinical characteristics and self-reported and measured walking speed at baseline were examined.</a:t>
            </a:r>
          </a:p>
          <a:p>
            <a:pPr>
              <a:spcAft>
                <a:spcPts val="600"/>
              </a:spcAft>
            </a:pP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 characteristics included:</a:t>
            </a:r>
          </a:p>
          <a:p>
            <a:pPr lvl="1">
              <a:spcAft>
                <a:spcPts val="600"/>
              </a:spcAft>
            </a:pP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Hypertension</a:t>
            </a:r>
          </a:p>
          <a:p>
            <a:pPr lvl="1">
              <a:spcAft>
                <a:spcPts val="600"/>
              </a:spcAft>
            </a:pP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Ischaemic heart disease</a:t>
            </a:r>
          </a:p>
          <a:p>
            <a:pPr lvl="1">
              <a:spcAft>
                <a:spcPts val="600"/>
              </a:spcAft>
            </a:pP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Fracture history</a:t>
            </a:r>
          </a:p>
          <a:p>
            <a:pPr lvl="1">
              <a:spcAft>
                <a:spcPts val="600"/>
              </a:spcAft>
            </a:pP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Diabetes</a:t>
            </a:r>
          </a:p>
          <a:p>
            <a:pPr lvl="1">
              <a:spcAft>
                <a:spcPts val="600"/>
              </a:spcAft>
            </a:pP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ronchitis</a:t>
            </a:r>
          </a:p>
          <a:p>
            <a:pPr lvl="1">
              <a:spcAft>
                <a:spcPts val="600"/>
              </a:spcAft>
            </a:pP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Poor physical function</a:t>
            </a:r>
          </a:p>
          <a:p>
            <a:pPr lvl="1">
              <a:spcAft>
                <a:spcPts val="600"/>
              </a:spcAft>
            </a:pP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Number of systems medicated</a:t>
            </a:r>
          </a:p>
        </p:txBody>
      </p:sp>
    </p:spTree>
    <p:extLst>
      <p:ext uri="{BB962C8B-B14F-4D97-AF65-F5344CB8AC3E}">
        <p14:creationId xmlns:p14="http://schemas.microsoft.com/office/powerpoint/2010/main" val="236970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3448" y="20996"/>
            <a:ext cx="91440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endParaRPr lang="en-GB" sz="3600" kern="0" dirty="0" smtClean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200" kern="0" dirty="0" smtClean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200" kern="0" dirty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200" kern="0" dirty="0" smtClean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r>
              <a:rPr lang="en-GB" sz="3200" kern="0" dirty="0" smtClean="0">
                <a:solidFill>
                  <a:srgbClr val="766A62"/>
                </a:solidFill>
                <a:latin typeface="Verdana"/>
                <a:ea typeface="+mj-ea"/>
                <a:cs typeface="+mj-cs"/>
              </a:rPr>
              <a:t>Methods</a:t>
            </a:r>
            <a:endParaRPr lang="en-GB" sz="3200" kern="0" dirty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600" kern="0" dirty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Longitudinal associations between self-reported and measured walking speed and mortality outcome were examined. </a:t>
            </a:r>
          </a:p>
          <a:p>
            <a:pPr>
              <a:spcAft>
                <a:spcPts val="600"/>
              </a:spcAft>
            </a:pP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analysis adjusted for:</a:t>
            </a:r>
          </a:p>
          <a:p>
            <a:pPr lvl="1">
              <a:spcAft>
                <a:spcPts val="600"/>
              </a:spcAft>
            </a:pP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Age </a:t>
            </a:r>
          </a:p>
          <a:p>
            <a:pPr lvl="1">
              <a:spcAft>
                <a:spcPts val="600"/>
              </a:spcAft>
            </a:pP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Height</a:t>
            </a:r>
          </a:p>
          <a:p>
            <a:pPr lvl="1">
              <a:spcAft>
                <a:spcPts val="600"/>
              </a:spcAft>
            </a:pP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Weight</a:t>
            </a:r>
          </a:p>
          <a:p>
            <a:pPr lvl="1">
              <a:spcAft>
                <a:spcPts val="600"/>
              </a:spcAft>
            </a:pP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Age left education</a:t>
            </a:r>
          </a:p>
          <a:p>
            <a:pPr lvl="1">
              <a:spcAft>
                <a:spcPts val="600"/>
              </a:spcAft>
            </a:pP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Smoking history </a:t>
            </a:r>
          </a:p>
          <a:p>
            <a:pPr lvl="1">
              <a:spcAft>
                <a:spcPts val="600"/>
              </a:spcAft>
            </a:pPr>
            <a:r>
              <a:rPr lang="en-GB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Alcohol consumption</a:t>
            </a:r>
          </a:p>
        </p:txBody>
      </p:sp>
    </p:spTree>
    <p:extLst>
      <p:ext uri="{BB962C8B-B14F-4D97-AF65-F5344CB8AC3E}">
        <p14:creationId xmlns:p14="http://schemas.microsoft.com/office/powerpoint/2010/main" val="148802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075266"/>
              </p:ext>
            </p:extLst>
          </p:nvPr>
        </p:nvGraphicFramePr>
        <p:xfrm>
          <a:off x="977900" y="1450975"/>
          <a:ext cx="8686800" cy="528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Document" r:id="rId5" imgW="9053760" imgH="5516162" progId="Word.Document.12">
                  <p:embed/>
                </p:oleObj>
              </mc:Choice>
              <mc:Fallback>
                <p:oleObj name="Document" r:id="rId5" imgW="9053760" imgH="551616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7900" y="1450975"/>
                        <a:ext cx="8686800" cy="5281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6499" y="-171400"/>
            <a:ext cx="91440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endParaRPr lang="en-GB" sz="3600" kern="0" dirty="0" smtClean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200" kern="0" dirty="0" smtClean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200" kern="0" dirty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200" kern="0" dirty="0" smtClean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r>
              <a:rPr lang="en-GB" sz="3200" kern="0" dirty="0" smtClean="0">
                <a:solidFill>
                  <a:srgbClr val="766A62"/>
                </a:solidFill>
                <a:latin typeface="Verdana"/>
                <a:ea typeface="+mj-ea"/>
                <a:cs typeface="+mj-cs"/>
              </a:rPr>
              <a:t>Results: participant characteristics</a:t>
            </a:r>
            <a:endParaRPr lang="en-GB" sz="3200" kern="0" dirty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600" kern="0" dirty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664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-44396"/>
            <a:ext cx="91440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endParaRPr lang="en-GB" sz="3600" kern="0" dirty="0" smtClean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200" kern="0" dirty="0" smtClean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r>
              <a:rPr lang="en-GB" sz="2400" kern="0" dirty="0" smtClean="0">
                <a:solidFill>
                  <a:srgbClr val="766A62"/>
                </a:solidFill>
                <a:latin typeface="Verdana"/>
                <a:ea typeface="+mj-ea"/>
                <a:cs typeface="+mj-cs"/>
              </a:rPr>
              <a:t>Results: measured walking speed according to self reported walking speed</a:t>
            </a:r>
            <a:endParaRPr lang="en-GB" sz="2400" kern="0" dirty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  <a:p>
            <a:pPr algn="ctr">
              <a:defRPr/>
            </a:pPr>
            <a:endParaRPr lang="en-GB" sz="3600" kern="0" dirty="0">
              <a:solidFill>
                <a:srgbClr val="766A62"/>
              </a:solidFill>
              <a:latin typeface="Verdana"/>
              <a:ea typeface="+mj-ea"/>
              <a:cs typeface="+mj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60" y="867107"/>
            <a:ext cx="7822080" cy="5688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79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1415</TotalTime>
  <Words>642</Words>
  <Application>Microsoft Office PowerPoint</Application>
  <PresentationFormat>On-screen Show (4:3)</PresentationFormat>
  <Paragraphs>185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Document</vt:lpstr>
      <vt:lpstr>Self-reported walking speed:  a useful marker of physical performance among community-dwelling older people?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Results: associations with clinical characteristics</vt:lpstr>
      <vt:lpstr>Results: 10 year mortality according to walking speed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 Westbury</dc:creator>
  <cp:lastModifiedBy>Leo Westbury</cp:lastModifiedBy>
  <cp:revision>94</cp:revision>
  <cp:lastPrinted>2014-06-02T09:55:48Z</cp:lastPrinted>
  <dcterms:created xsi:type="dcterms:W3CDTF">2014-04-23T14:15:12Z</dcterms:created>
  <dcterms:modified xsi:type="dcterms:W3CDTF">2014-06-03T07:46:47Z</dcterms:modified>
</cp:coreProperties>
</file>